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sldIdLst>
    <p:sldId id="337" r:id="rId5"/>
    <p:sldId id="367" r:id="rId6"/>
    <p:sldId id="354" r:id="rId7"/>
    <p:sldId id="360" r:id="rId8"/>
    <p:sldId id="359" r:id="rId9"/>
    <p:sldId id="361" r:id="rId10"/>
    <p:sldId id="362" r:id="rId11"/>
    <p:sldId id="365" r:id="rId12"/>
    <p:sldId id="349" r:id="rId13"/>
    <p:sldId id="358" r:id="rId14"/>
    <p:sldId id="368" r:id="rId15"/>
    <p:sldId id="366" r:id="rId16"/>
    <p:sldId id="35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70" autoAdjust="0"/>
  </p:normalViewPr>
  <p:slideViewPr>
    <p:cSldViewPr>
      <p:cViewPr>
        <p:scale>
          <a:sx n="90" d="100"/>
          <a:sy n="90" d="100"/>
        </p:scale>
        <p:origin x="-15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2373D-8228-4E3C-A892-902DBF9353CC}" type="datetimeFigureOut">
              <a:rPr lang="en-GB" smtClean="0"/>
              <a:pPr/>
              <a:t>29/04/2013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207EE-4937-4EBB-A0EC-3DA4F63963A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207EE-4937-4EBB-A0EC-3DA4F63963A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6"/>
            <a:ext cx="7192108" cy="715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03384" y="1219200"/>
            <a:ext cx="3815862" cy="4560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923" y="1219200"/>
            <a:ext cx="3815862" cy="4560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3385" y="6248400"/>
            <a:ext cx="18991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54215" y="6019800"/>
            <a:ext cx="3811466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Introduction to EPICS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41477" y="6248400"/>
            <a:ext cx="1899138" cy="457200"/>
          </a:xfrm>
        </p:spPr>
        <p:txBody>
          <a:bodyPr/>
          <a:lstStyle>
            <a:lvl1pPr>
              <a:defRPr/>
            </a:lvl1pPr>
          </a:lstStyle>
          <a:p>
            <a:fld id="{93F0F449-5550-4368-A7FE-C36C04426C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001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281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3584575"/>
            <a:ext cx="87630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0000"/>
            <a:ext cx="8229600" cy="76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3848" y="6453336"/>
            <a:ext cx="2736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Introduction to EPICS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alphaModFix/>
            <a:lum/>
          </a:blip>
          <a:srcRect/>
          <a:stretch>
            <a:fillRect/>
          </a:stretch>
        </p:blipFill>
        <p:spPr>
          <a:xfrm>
            <a:off x="179512" y="5661248"/>
            <a:ext cx="962025" cy="9620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lang="en-GB" sz="3600" kern="1200" dirty="0" smtClean="0">
          <a:solidFill>
            <a:srgbClr val="333399"/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b="1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000" b="1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b="1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1600" b="1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GB" sz="1600" b="1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s.anl.gov/epics/extensions/index.php" TargetMode="External"/><Relationship Id="rId2" Type="http://schemas.openxmlformats.org/officeDocument/2006/relationships/hyperlink" Target="http://www.aps.anl.gov/epics/base/index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ps.anl.gov/epics/tech-talk/index.php" TargetMode="External"/><Relationship Id="rId4" Type="http://schemas.openxmlformats.org/officeDocument/2006/relationships/hyperlink" Target="http://www.aps.anl.gov/bcda/synApps/index.ph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EPICS for Experiments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EPICS c</a:t>
            </a:r>
            <a:r>
              <a:rPr lang="en-US" i="0" dirty="0" smtClean="0"/>
              <a:t>ompletion </a:t>
            </a:r>
            <a:r>
              <a:rPr lang="en-US" i="0" dirty="0"/>
              <a:t>reporting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48700" cy="396875"/>
          </a:xfrm>
        </p:spPr>
        <p:txBody>
          <a:bodyPr>
            <a:normAutofit fontScale="92500" lnSpcReduction="10000"/>
          </a:bodyPr>
          <a:lstStyle/>
          <a:p>
            <a:pPr marL="381000" indent="-381000"/>
            <a:r>
              <a:rPr lang="en-US" dirty="0"/>
              <a:t>Use only PP links and forward links </a:t>
            </a:r>
            <a:r>
              <a:rPr lang="en-US" dirty="0" smtClean="0"/>
              <a:t>in an </a:t>
            </a:r>
            <a:r>
              <a:rPr lang="en-US" dirty="0"/>
              <a:t>execution chain.</a:t>
            </a:r>
          </a:p>
        </p:txBody>
      </p:sp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1754188" y="3241675"/>
            <a:ext cx="715962" cy="9921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59077" name="Rectangle 5"/>
          <p:cNvSpPr>
            <a:spLocks noChangeArrowheads="1"/>
          </p:cNvSpPr>
          <p:nvPr/>
        </p:nvSpPr>
        <p:spPr bwMode="auto">
          <a:xfrm>
            <a:off x="3057525" y="3513138"/>
            <a:ext cx="439738" cy="16938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581650" y="1908175"/>
            <a:ext cx="220663" cy="336550"/>
            <a:chOff x="2268" y="2440"/>
            <a:chExt cx="139" cy="212"/>
          </a:xfrm>
        </p:grpSpPr>
        <p:sp>
          <p:nvSpPr>
            <p:cNvPr id="259082" name="AutoShape 10"/>
            <p:cNvSpPr>
              <a:spLocks noChangeArrowheads="1"/>
            </p:cNvSpPr>
            <p:nvPr/>
          </p:nvSpPr>
          <p:spPr bwMode="auto">
            <a:xfrm>
              <a:off x="2271" y="2440"/>
              <a:ext cx="136" cy="134"/>
            </a:xfrm>
            <a:prstGeom prst="flowChartPunchedTap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59083" name="Line 11"/>
            <p:cNvSpPr>
              <a:spLocks noChangeShapeType="1"/>
            </p:cNvSpPr>
            <p:nvPr/>
          </p:nvSpPr>
          <p:spPr bwMode="auto">
            <a:xfrm>
              <a:off x="2268" y="2466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sp>
        <p:nvSpPr>
          <p:cNvPr id="259084" name="Text Box 12"/>
          <p:cNvSpPr txBox="1">
            <a:spLocks noChangeArrowheads="1"/>
          </p:cNvSpPr>
          <p:nvPr/>
        </p:nvSpPr>
        <p:spPr bwMode="auto">
          <a:xfrm>
            <a:off x="1763713" y="3224213"/>
            <a:ext cx="733425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SCAN</a:t>
            </a:r>
          </a:p>
        </p:txBody>
      </p:sp>
      <p:sp>
        <p:nvSpPr>
          <p:cNvPr id="259085" name="Line 13"/>
          <p:cNvSpPr>
            <a:spLocks noChangeShapeType="1"/>
          </p:cNvSpPr>
          <p:nvPr/>
        </p:nvSpPr>
        <p:spPr bwMode="auto">
          <a:xfrm>
            <a:off x="2470150" y="3656013"/>
            <a:ext cx="604838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59086" name="Rectangle 14"/>
          <p:cNvSpPr>
            <a:spLocks noChangeArrowheads="1"/>
          </p:cNvSpPr>
          <p:nvPr/>
        </p:nvSpPr>
        <p:spPr bwMode="auto">
          <a:xfrm>
            <a:off x="4205288" y="3513138"/>
            <a:ext cx="474662" cy="3714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59087" name="Rectangle 15"/>
          <p:cNvSpPr>
            <a:spLocks noChangeArrowheads="1"/>
          </p:cNvSpPr>
          <p:nvPr/>
        </p:nvSpPr>
        <p:spPr bwMode="auto">
          <a:xfrm>
            <a:off x="5049838" y="3513138"/>
            <a:ext cx="474662" cy="3714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59088" name="Rectangle 16"/>
          <p:cNvSpPr>
            <a:spLocks noChangeArrowheads="1"/>
          </p:cNvSpPr>
          <p:nvPr/>
        </p:nvSpPr>
        <p:spPr bwMode="auto">
          <a:xfrm>
            <a:off x="5924550" y="3513138"/>
            <a:ext cx="474663" cy="3714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59089" name="Rectangle 17"/>
          <p:cNvSpPr>
            <a:spLocks noChangeArrowheads="1"/>
          </p:cNvSpPr>
          <p:nvPr/>
        </p:nvSpPr>
        <p:spPr bwMode="auto">
          <a:xfrm>
            <a:off x="4205288" y="4787900"/>
            <a:ext cx="474662" cy="12684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59090" name="Rectangle 18"/>
          <p:cNvSpPr>
            <a:spLocks noChangeArrowheads="1"/>
          </p:cNvSpPr>
          <p:nvPr/>
        </p:nvSpPr>
        <p:spPr bwMode="auto">
          <a:xfrm>
            <a:off x="5049838" y="4775200"/>
            <a:ext cx="474662" cy="3714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59091" name="Rectangle 19"/>
          <p:cNvSpPr>
            <a:spLocks noChangeArrowheads="1"/>
          </p:cNvSpPr>
          <p:nvPr/>
        </p:nvSpPr>
        <p:spPr bwMode="auto">
          <a:xfrm>
            <a:off x="5049838" y="5719763"/>
            <a:ext cx="474662" cy="3714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59093" name="Line 21"/>
          <p:cNvSpPr>
            <a:spLocks noChangeShapeType="1"/>
          </p:cNvSpPr>
          <p:nvPr/>
        </p:nvSpPr>
        <p:spPr bwMode="auto">
          <a:xfrm>
            <a:off x="1246188" y="2001838"/>
            <a:ext cx="604837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59094" name="Text Box 22"/>
          <p:cNvSpPr txBox="1">
            <a:spLocks noChangeArrowheads="1"/>
          </p:cNvSpPr>
          <p:nvPr/>
        </p:nvSpPr>
        <p:spPr bwMode="auto">
          <a:xfrm>
            <a:off x="2179638" y="1860550"/>
            <a:ext cx="2392362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PUT_CALLBACK LINK</a:t>
            </a:r>
          </a:p>
        </p:txBody>
      </p:sp>
      <p:sp>
        <p:nvSpPr>
          <p:cNvPr id="259095" name="Line 23"/>
          <p:cNvSpPr>
            <a:spLocks noChangeShapeType="1"/>
          </p:cNvSpPr>
          <p:nvPr/>
        </p:nvSpPr>
        <p:spPr bwMode="auto">
          <a:xfrm>
            <a:off x="1235075" y="2324100"/>
            <a:ext cx="6048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59096" name="Text Box 24"/>
          <p:cNvSpPr txBox="1">
            <a:spLocks noChangeArrowheads="1"/>
          </p:cNvSpPr>
          <p:nvPr/>
        </p:nvSpPr>
        <p:spPr bwMode="auto">
          <a:xfrm>
            <a:off x="2168525" y="2159000"/>
            <a:ext cx="1690688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PP LINK</a:t>
            </a:r>
          </a:p>
        </p:txBody>
      </p:sp>
      <p:sp>
        <p:nvSpPr>
          <p:cNvPr id="259097" name="Line 25"/>
          <p:cNvSpPr>
            <a:spLocks noChangeShapeType="1"/>
          </p:cNvSpPr>
          <p:nvPr/>
        </p:nvSpPr>
        <p:spPr bwMode="auto">
          <a:xfrm>
            <a:off x="3505200" y="3749675"/>
            <a:ext cx="7000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59098" name="Line 26"/>
          <p:cNvSpPr>
            <a:spLocks noChangeShapeType="1"/>
          </p:cNvSpPr>
          <p:nvPr/>
        </p:nvSpPr>
        <p:spPr bwMode="auto">
          <a:xfrm>
            <a:off x="3489325" y="4922838"/>
            <a:ext cx="723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59099" name="Line 27"/>
          <p:cNvSpPr>
            <a:spLocks noChangeShapeType="1"/>
          </p:cNvSpPr>
          <p:nvPr/>
        </p:nvSpPr>
        <p:spPr bwMode="auto">
          <a:xfrm>
            <a:off x="4678363" y="372427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59100" name="Line 28"/>
          <p:cNvSpPr>
            <a:spLocks noChangeShapeType="1"/>
          </p:cNvSpPr>
          <p:nvPr/>
        </p:nvSpPr>
        <p:spPr bwMode="auto">
          <a:xfrm>
            <a:off x="5524500" y="3706813"/>
            <a:ext cx="396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59101" name="Line 29"/>
          <p:cNvSpPr>
            <a:spLocks noChangeShapeType="1"/>
          </p:cNvSpPr>
          <p:nvPr/>
        </p:nvSpPr>
        <p:spPr bwMode="auto">
          <a:xfrm>
            <a:off x="4678363" y="504507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59104" name="Line 32"/>
          <p:cNvSpPr>
            <a:spLocks noChangeShapeType="1"/>
          </p:cNvSpPr>
          <p:nvPr/>
        </p:nvSpPr>
        <p:spPr bwMode="auto">
          <a:xfrm>
            <a:off x="4678363" y="58293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59106" name="Text Box 34"/>
          <p:cNvSpPr txBox="1">
            <a:spLocks noChangeArrowheads="1"/>
          </p:cNvSpPr>
          <p:nvPr/>
        </p:nvSpPr>
        <p:spPr bwMode="auto">
          <a:xfrm>
            <a:off x="6102350" y="1893888"/>
            <a:ext cx="957263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“BUSY”</a:t>
            </a:r>
          </a:p>
        </p:txBody>
      </p:sp>
      <p:sp>
        <p:nvSpPr>
          <p:cNvPr id="259107" name="Text Box 35"/>
          <p:cNvSpPr txBox="1">
            <a:spLocks noChangeArrowheads="1"/>
          </p:cNvSpPr>
          <p:nvPr/>
        </p:nvSpPr>
        <p:spPr bwMode="auto">
          <a:xfrm>
            <a:off x="6091238" y="2263775"/>
            <a:ext cx="93980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“DONE”</a:t>
            </a:r>
          </a:p>
        </p:txBody>
      </p:sp>
      <p:sp>
        <p:nvSpPr>
          <p:cNvPr id="259108" name="Line 36"/>
          <p:cNvSpPr>
            <a:spLocks noChangeShapeType="1"/>
          </p:cNvSpPr>
          <p:nvPr/>
        </p:nvSpPr>
        <p:spPr bwMode="auto">
          <a:xfrm>
            <a:off x="1230313" y="2074863"/>
            <a:ext cx="604837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59110" name="Line 38"/>
          <p:cNvSpPr>
            <a:spLocks noChangeShapeType="1"/>
          </p:cNvSpPr>
          <p:nvPr/>
        </p:nvSpPr>
        <p:spPr bwMode="auto">
          <a:xfrm>
            <a:off x="2463800" y="3746500"/>
            <a:ext cx="604838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3175000" y="3176588"/>
            <a:ext cx="220663" cy="336550"/>
            <a:chOff x="2268" y="2440"/>
            <a:chExt cx="139" cy="212"/>
          </a:xfrm>
        </p:grpSpPr>
        <p:sp>
          <p:nvSpPr>
            <p:cNvPr id="259112" name="AutoShape 40"/>
            <p:cNvSpPr>
              <a:spLocks noChangeArrowheads="1"/>
            </p:cNvSpPr>
            <p:nvPr/>
          </p:nvSpPr>
          <p:spPr bwMode="auto">
            <a:xfrm>
              <a:off x="2271" y="2440"/>
              <a:ext cx="136" cy="134"/>
            </a:xfrm>
            <a:prstGeom prst="flowChartPunchedTap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59113" name="Line 41"/>
            <p:cNvSpPr>
              <a:spLocks noChangeShapeType="1"/>
            </p:cNvSpPr>
            <p:nvPr/>
          </p:nvSpPr>
          <p:spPr bwMode="auto">
            <a:xfrm>
              <a:off x="2268" y="2466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4322763" y="3176588"/>
            <a:ext cx="220662" cy="336550"/>
            <a:chOff x="2268" y="2440"/>
            <a:chExt cx="139" cy="212"/>
          </a:xfrm>
        </p:grpSpPr>
        <p:sp>
          <p:nvSpPr>
            <p:cNvPr id="259115" name="AutoShape 43"/>
            <p:cNvSpPr>
              <a:spLocks noChangeArrowheads="1"/>
            </p:cNvSpPr>
            <p:nvPr/>
          </p:nvSpPr>
          <p:spPr bwMode="auto">
            <a:xfrm>
              <a:off x="2271" y="2440"/>
              <a:ext cx="136" cy="134"/>
            </a:xfrm>
            <a:prstGeom prst="flowChartPunchedTap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59116" name="Line 44"/>
            <p:cNvSpPr>
              <a:spLocks noChangeShapeType="1"/>
            </p:cNvSpPr>
            <p:nvPr/>
          </p:nvSpPr>
          <p:spPr bwMode="auto">
            <a:xfrm>
              <a:off x="2268" y="2466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5176838" y="3176588"/>
            <a:ext cx="220662" cy="336550"/>
            <a:chOff x="2268" y="2440"/>
            <a:chExt cx="139" cy="212"/>
          </a:xfrm>
        </p:grpSpPr>
        <p:sp>
          <p:nvSpPr>
            <p:cNvPr id="259118" name="AutoShape 46"/>
            <p:cNvSpPr>
              <a:spLocks noChangeArrowheads="1"/>
            </p:cNvSpPr>
            <p:nvPr/>
          </p:nvSpPr>
          <p:spPr bwMode="auto">
            <a:xfrm>
              <a:off x="2271" y="2440"/>
              <a:ext cx="136" cy="134"/>
            </a:xfrm>
            <a:prstGeom prst="flowChartPunchedTap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59119" name="Line 47"/>
            <p:cNvSpPr>
              <a:spLocks noChangeShapeType="1"/>
            </p:cNvSpPr>
            <p:nvPr/>
          </p:nvSpPr>
          <p:spPr bwMode="auto">
            <a:xfrm>
              <a:off x="2268" y="2466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6005513" y="3176588"/>
            <a:ext cx="220662" cy="336550"/>
            <a:chOff x="2268" y="2440"/>
            <a:chExt cx="139" cy="212"/>
          </a:xfrm>
        </p:grpSpPr>
        <p:sp>
          <p:nvSpPr>
            <p:cNvPr id="259121" name="AutoShape 49"/>
            <p:cNvSpPr>
              <a:spLocks noChangeArrowheads="1"/>
            </p:cNvSpPr>
            <p:nvPr/>
          </p:nvSpPr>
          <p:spPr bwMode="auto">
            <a:xfrm>
              <a:off x="2271" y="2440"/>
              <a:ext cx="136" cy="134"/>
            </a:xfrm>
            <a:prstGeom prst="flowChartPunchedTap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59122" name="Line 50"/>
            <p:cNvSpPr>
              <a:spLocks noChangeShapeType="1"/>
            </p:cNvSpPr>
            <p:nvPr/>
          </p:nvSpPr>
          <p:spPr bwMode="auto">
            <a:xfrm>
              <a:off x="2268" y="2466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4306888" y="4448175"/>
            <a:ext cx="220662" cy="336550"/>
            <a:chOff x="2268" y="2440"/>
            <a:chExt cx="139" cy="212"/>
          </a:xfrm>
        </p:grpSpPr>
        <p:sp>
          <p:nvSpPr>
            <p:cNvPr id="259124" name="AutoShape 52"/>
            <p:cNvSpPr>
              <a:spLocks noChangeArrowheads="1"/>
            </p:cNvSpPr>
            <p:nvPr/>
          </p:nvSpPr>
          <p:spPr bwMode="auto">
            <a:xfrm>
              <a:off x="2271" y="2440"/>
              <a:ext cx="136" cy="134"/>
            </a:xfrm>
            <a:prstGeom prst="flowChartPunchedTap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59125" name="Line 53"/>
            <p:cNvSpPr>
              <a:spLocks noChangeShapeType="1"/>
            </p:cNvSpPr>
            <p:nvPr/>
          </p:nvSpPr>
          <p:spPr bwMode="auto">
            <a:xfrm>
              <a:off x="2268" y="2466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5167313" y="4440238"/>
            <a:ext cx="220662" cy="336550"/>
            <a:chOff x="2268" y="2440"/>
            <a:chExt cx="139" cy="212"/>
          </a:xfrm>
        </p:grpSpPr>
        <p:sp>
          <p:nvSpPr>
            <p:cNvPr id="259127" name="AutoShape 55"/>
            <p:cNvSpPr>
              <a:spLocks noChangeArrowheads="1"/>
            </p:cNvSpPr>
            <p:nvPr/>
          </p:nvSpPr>
          <p:spPr bwMode="auto">
            <a:xfrm>
              <a:off x="2271" y="2440"/>
              <a:ext cx="136" cy="134"/>
            </a:xfrm>
            <a:prstGeom prst="flowChartPunchedTap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59128" name="Line 56"/>
            <p:cNvSpPr>
              <a:spLocks noChangeShapeType="1"/>
            </p:cNvSpPr>
            <p:nvPr/>
          </p:nvSpPr>
          <p:spPr bwMode="auto">
            <a:xfrm>
              <a:off x="2268" y="2466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9" name="Group 57"/>
          <p:cNvGrpSpPr>
            <a:grpSpLocks/>
          </p:cNvGrpSpPr>
          <p:nvPr/>
        </p:nvGrpSpPr>
        <p:grpSpPr bwMode="auto">
          <a:xfrm>
            <a:off x="5184775" y="5362575"/>
            <a:ext cx="220663" cy="336550"/>
            <a:chOff x="2268" y="2440"/>
            <a:chExt cx="139" cy="212"/>
          </a:xfrm>
        </p:grpSpPr>
        <p:sp>
          <p:nvSpPr>
            <p:cNvPr id="259130" name="AutoShape 58"/>
            <p:cNvSpPr>
              <a:spLocks noChangeArrowheads="1"/>
            </p:cNvSpPr>
            <p:nvPr/>
          </p:nvSpPr>
          <p:spPr bwMode="auto">
            <a:xfrm>
              <a:off x="2271" y="2440"/>
              <a:ext cx="136" cy="134"/>
            </a:xfrm>
            <a:prstGeom prst="flowChartPunchedTap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59131" name="Line 59"/>
            <p:cNvSpPr>
              <a:spLocks noChangeShapeType="1"/>
            </p:cNvSpPr>
            <p:nvPr/>
          </p:nvSpPr>
          <p:spPr bwMode="auto">
            <a:xfrm>
              <a:off x="2268" y="2466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5683250" y="2265363"/>
            <a:ext cx="220663" cy="336550"/>
            <a:chOff x="2268" y="2440"/>
            <a:chExt cx="139" cy="212"/>
          </a:xfrm>
        </p:grpSpPr>
        <p:sp>
          <p:nvSpPr>
            <p:cNvPr id="259078" name="AutoShape 6"/>
            <p:cNvSpPr>
              <a:spLocks noChangeArrowheads="1"/>
            </p:cNvSpPr>
            <p:nvPr/>
          </p:nvSpPr>
          <p:spPr bwMode="auto">
            <a:xfrm>
              <a:off x="2271" y="2440"/>
              <a:ext cx="136" cy="134"/>
            </a:xfrm>
            <a:prstGeom prst="flowChartPunchedTape">
              <a:avLst/>
            </a:prstGeom>
            <a:solidFill>
              <a:srgbClr val="3399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59079" name="Line 7"/>
            <p:cNvSpPr>
              <a:spLocks noChangeShapeType="1"/>
            </p:cNvSpPr>
            <p:nvPr/>
          </p:nvSpPr>
          <p:spPr bwMode="auto">
            <a:xfrm>
              <a:off x="2268" y="2466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11" name="Group 60"/>
          <p:cNvGrpSpPr>
            <a:grpSpLocks/>
          </p:cNvGrpSpPr>
          <p:nvPr/>
        </p:nvGrpSpPr>
        <p:grpSpPr bwMode="auto">
          <a:xfrm>
            <a:off x="6011863" y="3176588"/>
            <a:ext cx="220662" cy="336550"/>
            <a:chOff x="2268" y="2440"/>
            <a:chExt cx="139" cy="212"/>
          </a:xfrm>
        </p:grpSpPr>
        <p:sp>
          <p:nvSpPr>
            <p:cNvPr id="259133" name="AutoShape 61"/>
            <p:cNvSpPr>
              <a:spLocks noChangeArrowheads="1"/>
            </p:cNvSpPr>
            <p:nvPr/>
          </p:nvSpPr>
          <p:spPr bwMode="auto">
            <a:xfrm>
              <a:off x="2271" y="2440"/>
              <a:ext cx="136" cy="134"/>
            </a:xfrm>
            <a:prstGeom prst="flowChartPunchedTape">
              <a:avLst/>
            </a:prstGeom>
            <a:solidFill>
              <a:srgbClr val="3399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59134" name="Line 62"/>
            <p:cNvSpPr>
              <a:spLocks noChangeShapeType="1"/>
            </p:cNvSpPr>
            <p:nvPr/>
          </p:nvSpPr>
          <p:spPr bwMode="auto">
            <a:xfrm>
              <a:off x="2268" y="2466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12" name="Group 63"/>
          <p:cNvGrpSpPr>
            <a:grpSpLocks/>
          </p:cNvGrpSpPr>
          <p:nvPr/>
        </p:nvGrpSpPr>
        <p:grpSpPr bwMode="auto">
          <a:xfrm>
            <a:off x="5175250" y="3176588"/>
            <a:ext cx="220663" cy="336550"/>
            <a:chOff x="2268" y="2440"/>
            <a:chExt cx="139" cy="212"/>
          </a:xfrm>
        </p:grpSpPr>
        <p:sp>
          <p:nvSpPr>
            <p:cNvPr id="259136" name="AutoShape 64"/>
            <p:cNvSpPr>
              <a:spLocks noChangeArrowheads="1"/>
            </p:cNvSpPr>
            <p:nvPr/>
          </p:nvSpPr>
          <p:spPr bwMode="auto">
            <a:xfrm>
              <a:off x="2271" y="2440"/>
              <a:ext cx="136" cy="134"/>
            </a:xfrm>
            <a:prstGeom prst="flowChartPunchedTape">
              <a:avLst/>
            </a:prstGeom>
            <a:solidFill>
              <a:srgbClr val="3399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59137" name="Line 65"/>
            <p:cNvSpPr>
              <a:spLocks noChangeShapeType="1"/>
            </p:cNvSpPr>
            <p:nvPr/>
          </p:nvSpPr>
          <p:spPr bwMode="auto">
            <a:xfrm>
              <a:off x="2268" y="2466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13" name="Group 66"/>
          <p:cNvGrpSpPr>
            <a:grpSpLocks/>
          </p:cNvGrpSpPr>
          <p:nvPr/>
        </p:nvGrpSpPr>
        <p:grpSpPr bwMode="auto">
          <a:xfrm>
            <a:off x="4321175" y="3176588"/>
            <a:ext cx="220663" cy="336550"/>
            <a:chOff x="2268" y="2440"/>
            <a:chExt cx="139" cy="212"/>
          </a:xfrm>
        </p:grpSpPr>
        <p:sp>
          <p:nvSpPr>
            <p:cNvPr id="259139" name="AutoShape 67"/>
            <p:cNvSpPr>
              <a:spLocks noChangeArrowheads="1"/>
            </p:cNvSpPr>
            <p:nvPr/>
          </p:nvSpPr>
          <p:spPr bwMode="auto">
            <a:xfrm>
              <a:off x="2271" y="2440"/>
              <a:ext cx="136" cy="134"/>
            </a:xfrm>
            <a:prstGeom prst="flowChartPunchedTape">
              <a:avLst/>
            </a:prstGeom>
            <a:solidFill>
              <a:srgbClr val="3399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59140" name="Line 68"/>
            <p:cNvSpPr>
              <a:spLocks noChangeShapeType="1"/>
            </p:cNvSpPr>
            <p:nvPr/>
          </p:nvSpPr>
          <p:spPr bwMode="auto">
            <a:xfrm>
              <a:off x="2268" y="2466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14" name="Group 69"/>
          <p:cNvGrpSpPr>
            <a:grpSpLocks/>
          </p:cNvGrpSpPr>
          <p:nvPr/>
        </p:nvGrpSpPr>
        <p:grpSpPr bwMode="auto">
          <a:xfrm>
            <a:off x="5173663" y="4427538"/>
            <a:ext cx="220662" cy="336550"/>
            <a:chOff x="2268" y="2440"/>
            <a:chExt cx="139" cy="212"/>
          </a:xfrm>
        </p:grpSpPr>
        <p:sp>
          <p:nvSpPr>
            <p:cNvPr id="259142" name="AutoShape 70"/>
            <p:cNvSpPr>
              <a:spLocks noChangeArrowheads="1"/>
            </p:cNvSpPr>
            <p:nvPr/>
          </p:nvSpPr>
          <p:spPr bwMode="auto">
            <a:xfrm>
              <a:off x="2271" y="2440"/>
              <a:ext cx="136" cy="134"/>
            </a:xfrm>
            <a:prstGeom prst="flowChartPunchedTape">
              <a:avLst/>
            </a:prstGeom>
            <a:solidFill>
              <a:srgbClr val="3399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59143" name="Line 71"/>
            <p:cNvSpPr>
              <a:spLocks noChangeShapeType="1"/>
            </p:cNvSpPr>
            <p:nvPr/>
          </p:nvSpPr>
          <p:spPr bwMode="auto">
            <a:xfrm>
              <a:off x="2268" y="2466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15" name="Group 72"/>
          <p:cNvGrpSpPr>
            <a:grpSpLocks/>
          </p:cNvGrpSpPr>
          <p:nvPr/>
        </p:nvGrpSpPr>
        <p:grpSpPr bwMode="auto">
          <a:xfrm>
            <a:off x="5184775" y="5340350"/>
            <a:ext cx="220663" cy="336550"/>
            <a:chOff x="2268" y="2440"/>
            <a:chExt cx="139" cy="212"/>
          </a:xfrm>
        </p:grpSpPr>
        <p:sp>
          <p:nvSpPr>
            <p:cNvPr id="259145" name="AutoShape 73"/>
            <p:cNvSpPr>
              <a:spLocks noChangeArrowheads="1"/>
            </p:cNvSpPr>
            <p:nvPr/>
          </p:nvSpPr>
          <p:spPr bwMode="auto">
            <a:xfrm>
              <a:off x="2271" y="2440"/>
              <a:ext cx="136" cy="134"/>
            </a:xfrm>
            <a:prstGeom prst="flowChartPunchedTape">
              <a:avLst/>
            </a:prstGeom>
            <a:solidFill>
              <a:srgbClr val="3399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59146" name="Line 74"/>
            <p:cNvSpPr>
              <a:spLocks noChangeShapeType="1"/>
            </p:cNvSpPr>
            <p:nvPr/>
          </p:nvSpPr>
          <p:spPr bwMode="auto">
            <a:xfrm>
              <a:off x="2268" y="2466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16" name="Group 75"/>
          <p:cNvGrpSpPr>
            <a:grpSpLocks/>
          </p:cNvGrpSpPr>
          <p:nvPr/>
        </p:nvGrpSpPr>
        <p:grpSpPr bwMode="auto">
          <a:xfrm>
            <a:off x="4303713" y="4460875"/>
            <a:ext cx="220662" cy="336550"/>
            <a:chOff x="2268" y="2440"/>
            <a:chExt cx="139" cy="212"/>
          </a:xfrm>
        </p:grpSpPr>
        <p:sp>
          <p:nvSpPr>
            <p:cNvPr id="259148" name="AutoShape 76"/>
            <p:cNvSpPr>
              <a:spLocks noChangeArrowheads="1"/>
            </p:cNvSpPr>
            <p:nvPr/>
          </p:nvSpPr>
          <p:spPr bwMode="auto">
            <a:xfrm>
              <a:off x="2271" y="2440"/>
              <a:ext cx="136" cy="134"/>
            </a:xfrm>
            <a:prstGeom prst="flowChartPunchedTape">
              <a:avLst/>
            </a:prstGeom>
            <a:solidFill>
              <a:srgbClr val="3399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59149" name="Line 77"/>
            <p:cNvSpPr>
              <a:spLocks noChangeShapeType="1"/>
            </p:cNvSpPr>
            <p:nvPr/>
          </p:nvSpPr>
          <p:spPr bwMode="auto">
            <a:xfrm>
              <a:off x="2268" y="2466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17" name="Group 78"/>
          <p:cNvGrpSpPr>
            <a:grpSpLocks/>
          </p:cNvGrpSpPr>
          <p:nvPr/>
        </p:nvGrpSpPr>
        <p:grpSpPr bwMode="auto">
          <a:xfrm>
            <a:off x="3163888" y="3176588"/>
            <a:ext cx="220662" cy="336550"/>
            <a:chOff x="2268" y="2440"/>
            <a:chExt cx="139" cy="212"/>
          </a:xfrm>
        </p:grpSpPr>
        <p:sp>
          <p:nvSpPr>
            <p:cNvPr id="259151" name="AutoShape 79"/>
            <p:cNvSpPr>
              <a:spLocks noChangeArrowheads="1"/>
            </p:cNvSpPr>
            <p:nvPr/>
          </p:nvSpPr>
          <p:spPr bwMode="auto">
            <a:xfrm>
              <a:off x="2271" y="2440"/>
              <a:ext cx="136" cy="134"/>
            </a:xfrm>
            <a:prstGeom prst="flowChartPunchedTape">
              <a:avLst/>
            </a:prstGeom>
            <a:solidFill>
              <a:srgbClr val="3399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59152" name="Line 80"/>
            <p:cNvSpPr>
              <a:spLocks noChangeShapeType="1"/>
            </p:cNvSpPr>
            <p:nvPr/>
          </p:nvSpPr>
          <p:spPr bwMode="auto">
            <a:xfrm>
              <a:off x="2268" y="2466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sp>
        <p:nvSpPr>
          <p:cNvPr id="259153" name="Rectangle 81"/>
          <p:cNvSpPr>
            <a:spLocks noChangeArrowheads="1"/>
          </p:cNvSpPr>
          <p:nvPr/>
        </p:nvSpPr>
        <p:spPr bwMode="auto">
          <a:xfrm>
            <a:off x="1060450" y="1836738"/>
            <a:ext cx="6367463" cy="854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85" grpId="0" animBg="1"/>
      <p:bldP spid="259097" grpId="0" animBg="1"/>
      <p:bldP spid="259098" grpId="0" animBg="1"/>
      <p:bldP spid="259099" grpId="0" animBg="1"/>
      <p:bldP spid="259100" grpId="0" animBg="1"/>
      <p:bldP spid="259101" grpId="0" animBg="1"/>
      <p:bldP spid="259104" grpId="0" animBg="1"/>
      <p:bldP spid="2591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Structured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Lack of </a:t>
            </a:r>
            <a:r>
              <a:rPr lang="en-GB" dirty="0"/>
              <a:t>s</a:t>
            </a:r>
            <a:r>
              <a:rPr lang="en-GB" dirty="0" smtClean="0"/>
              <a:t>tructured data is a weakness</a:t>
            </a:r>
          </a:p>
          <a:p>
            <a:r>
              <a:rPr lang="en-GB" dirty="0" smtClean="0"/>
              <a:t>However there are ways around it:</a:t>
            </a:r>
          </a:p>
          <a:p>
            <a:pPr lvl="1"/>
            <a:r>
              <a:rPr lang="en-GB" dirty="0" smtClean="0"/>
              <a:t>Deal with it in the device driver (</a:t>
            </a:r>
            <a:r>
              <a:rPr lang="en-GB" dirty="0" err="1" smtClean="0"/>
              <a:t>areaDetector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Sequential, ordered processing (monitoring for key events and sampling wider state).</a:t>
            </a:r>
          </a:p>
          <a:p>
            <a:pPr lvl="1"/>
            <a:r>
              <a:rPr lang="en-GB" dirty="0" smtClean="0"/>
              <a:t>Other protocols.</a:t>
            </a:r>
          </a:p>
          <a:p>
            <a:pPr lvl="1"/>
            <a:r>
              <a:rPr lang="en-GB" dirty="0" smtClean="0"/>
              <a:t>Deal with it principally in higher level applications.</a:t>
            </a:r>
          </a:p>
          <a:p>
            <a:r>
              <a:rPr lang="en-GB" dirty="0" smtClean="0"/>
              <a:t>It doesn’t seem to be a fundamental stumbling block.</a:t>
            </a:r>
          </a:p>
          <a:p>
            <a:r>
              <a:rPr lang="en-GB" dirty="0" smtClean="0"/>
              <a:t>EPICS v4 is designed to address it</a:t>
            </a:r>
            <a:r>
              <a:rPr lang="en-GB" dirty="0" smtClean="0"/>
              <a:t>.</a:t>
            </a:r>
          </a:p>
          <a:p>
            <a:r>
              <a:rPr lang="en-GB" dirty="0" smtClean="0"/>
              <a:t>In many circumstances the simple data model is a major strength.</a:t>
            </a:r>
          </a:p>
          <a:p>
            <a:pPr lvl="1"/>
            <a:r>
              <a:rPr lang="en-GB" dirty="0" smtClean="0"/>
              <a:t>At least you don’t have endless arguments about Normative </a:t>
            </a:r>
            <a:r>
              <a:rPr lang="en-GB" smtClean="0"/>
              <a:t>data types...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Scientific Interface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EPICS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12</a:t>
            </a:fld>
            <a:endParaRPr lang="en-GB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1259632" y="1052736"/>
          <a:ext cx="7043737" cy="5067300"/>
        </p:xfrm>
        <a:graphic>
          <a:graphicData uri="http://schemas.openxmlformats.org/presentationml/2006/ole">
            <p:oleObj spid="_x0000_s1026" name="Visio" r:id="rId3" imgW="8938620" imgH="6430723" progId="Visio.Drawing.11">
              <p:embed/>
            </p:oleObj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1475656" y="1124744"/>
            <a:ext cx="640871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GDA Clients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3203848" y="3068960"/>
            <a:ext cx="3024336" cy="11521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GDA Server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403648" y="3068960"/>
            <a:ext cx="1728192" cy="11521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EPICS Clients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6300192" y="3068960"/>
            <a:ext cx="1728192" cy="115212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 Analysis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1475656" y="4941168"/>
            <a:ext cx="6552728" cy="5760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EPICS IOCs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EPICS is a paradigm shift for many software engineers</a:t>
            </a:r>
          </a:p>
          <a:p>
            <a:r>
              <a:rPr lang="en-GB" dirty="0" smtClean="0"/>
              <a:t>However, EPICS is a mature, robust and reliable framework that is flexible enough for most software/hardware interfacing issues.</a:t>
            </a:r>
          </a:p>
          <a:p>
            <a:r>
              <a:rPr lang="en-GB" dirty="0" smtClean="0"/>
              <a:t>The </a:t>
            </a:r>
            <a:r>
              <a:rPr lang="en-GB" dirty="0"/>
              <a:t>EPICS user </a:t>
            </a:r>
            <a:r>
              <a:rPr lang="en-GB" dirty="0" smtClean="0"/>
              <a:t>community is a major strength.</a:t>
            </a:r>
          </a:p>
          <a:p>
            <a:pPr lvl="1"/>
            <a:r>
              <a:rPr lang="en-GB" dirty="0" smtClean="0"/>
              <a:t>Someone, somewhere, has done something similar before.</a:t>
            </a:r>
          </a:p>
          <a:p>
            <a:r>
              <a:rPr lang="en-GB" dirty="0" smtClean="0"/>
              <a:t>EPICS is flexible enough to be used universally.</a:t>
            </a:r>
          </a:p>
          <a:p>
            <a:r>
              <a:rPr lang="en-GB" dirty="0" smtClean="0"/>
              <a:t>EPICS cannot do everything. You nearly always need something more for a scientific user interface. 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all this an EPICS client, or call it &lt;your favourite experiment control system&gt;, but it provides the rich science interface.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09:30: Introduction to EPICS (Nick Rees) </a:t>
            </a:r>
          </a:p>
          <a:p>
            <a:r>
              <a:rPr lang="en-GB" dirty="0" smtClean="0"/>
              <a:t>09:45: </a:t>
            </a:r>
            <a:r>
              <a:rPr lang="en-GB" dirty="0" err="1" smtClean="0"/>
              <a:t>Asyn</a:t>
            </a:r>
            <a:r>
              <a:rPr lang="en-GB" dirty="0" smtClean="0"/>
              <a:t> (Jon Thompson)</a:t>
            </a:r>
          </a:p>
          <a:p>
            <a:pPr lvl="1"/>
            <a:r>
              <a:rPr lang="en-GB" dirty="0" smtClean="0"/>
              <a:t>C++, extending </a:t>
            </a:r>
            <a:r>
              <a:rPr lang="en-GB" dirty="0" err="1" smtClean="0"/>
              <a:t>AsynPortDriver</a:t>
            </a:r>
            <a:r>
              <a:rPr lang="en-GB" dirty="0" smtClean="0"/>
              <a:t> base class</a:t>
            </a:r>
          </a:p>
          <a:p>
            <a:pPr lvl="1"/>
            <a:r>
              <a:rPr lang="en-GB" dirty="0" smtClean="0"/>
              <a:t>Parameters, threads, connecting to the device</a:t>
            </a:r>
          </a:p>
          <a:p>
            <a:r>
              <a:rPr lang="en-GB" dirty="0" smtClean="0"/>
              <a:t>10:45</a:t>
            </a:r>
            <a:r>
              <a:rPr lang="en-GB" dirty="0"/>
              <a:t>: Coffee Break</a:t>
            </a:r>
          </a:p>
          <a:p>
            <a:r>
              <a:rPr lang="en-GB" dirty="0" smtClean="0"/>
              <a:t>11:15: </a:t>
            </a:r>
            <a:r>
              <a:rPr lang="en-GB" dirty="0"/>
              <a:t>Motion (Jon Thompson) </a:t>
            </a:r>
          </a:p>
          <a:p>
            <a:pPr lvl="1"/>
            <a:r>
              <a:rPr lang="en-GB" dirty="0"/>
              <a:t>C++, extending the </a:t>
            </a:r>
            <a:r>
              <a:rPr lang="en-GB" dirty="0" err="1"/>
              <a:t>asyn</a:t>
            </a:r>
            <a:r>
              <a:rPr lang="en-GB" dirty="0"/>
              <a:t> motor base classes</a:t>
            </a:r>
          </a:p>
          <a:p>
            <a:pPr lvl="1"/>
            <a:r>
              <a:rPr lang="en-GB" dirty="0"/>
              <a:t>Compound motion</a:t>
            </a:r>
          </a:p>
          <a:p>
            <a:pPr lvl="1"/>
            <a:r>
              <a:rPr lang="en-GB" dirty="0"/>
              <a:t>Trajectory scanning</a:t>
            </a:r>
          </a:p>
          <a:p>
            <a:r>
              <a:rPr lang="en-GB" dirty="0" smtClean="0"/>
              <a:t>12:30: Lunch</a:t>
            </a:r>
          </a:p>
          <a:p>
            <a:r>
              <a:rPr lang="en-GB" dirty="0" smtClean="0"/>
              <a:t>13:15: Tours</a:t>
            </a:r>
          </a:p>
          <a:p>
            <a:r>
              <a:rPr lang="en-GB" dirty="0" smtClean="0"/>
              <a:t>14:30: Coffee Break</a:t>
            </a:r>
          </a:p>
          <a:p>
            <a:r>
              <a:rPr lang="en-GB" dirty="0" smtClean="0"/>
              <a:t>15:00: 2D Detectors (Tom Cobb) </a:t>
            </a:r>
          </a:p>
          <a:p>
            <a:pPr lvl="1"/>
            <a:r>
              <a:rPr lang="en-GB" dirty="0" err="1" smtClean="0"/>
              <a:t>AreaDetector</a:t>
            </a:r>
            <a:endParaRPr lang="en-GB" dirty="0" smtClean="0"/>
          </a:p>
          <a:p>
            <a:pPr lvl="2"/>
            <a:r>
              <a:rPr lang="en-GB" dirty="0" smtClean="0"/>
              <a:t>Standard plug-ins</a:t>
            </a:r>
          </a:p>
          <a:p>
            <a:pPr lvl="2"/>
            <a:r>
              <a:rPr lang="en-GB" dirty="0" smtClean="0"/>
              <a:t>Data flow and attaching Meta-data</a:t>
            </a:r>
          </a:p>
          <a:p>
            <a:pPr lvl="2"/>
            <a:r>
              <a:rPr lang="en-GB" dirty="0" smtClean="0"/>
              <a:t>C++, extending the area detector base classes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EPICS?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Collaboration</a:t>
            </a:r>
          </a:p>
          <a:p>
            <a:pPr lvl="1"/>
            <a:r>
              <a:rPr lang="en-US" dirty="0" smtClean="0"/>
              <a:t>A world wide collaboration that shares designs, software tools, and expertise for implementing large-scale control systems </a:t>
            </a:r>
          </a:p>
          <a:p>
            <a:r>
              <a:rPr lang="en-US" dirty="0" smtClean="0"/>
              <a:t>A Control System Architecture</a:t>
            </a:r>
          </a:p>
          <a:p>
            <a:pPr lvl="1"/>
            <a:r>
              <a:rPr lang="en-US" dirty="0" smtClean="0"/>
              <a:t>A client/server model with an efficient communication protocol (Channel Access) for passing data</a:t>
            </a:r>
          </a:p>
          <a:p>
            <a:pPr lvl="1"/>
            <a:r>
              <a:rPr lang="en-US" dirty="0" smtClean="0"/>
              <a:t>A distributed real-time database of machine values</a:t>
            </a:r>
          </a:p>
          <a:p>
            <a:r>
              <a:rPr lang="en-US" dirty="0" smtClean="0"/>
              <a:t>A Software Toolkit</a:t>
            </a:r>
          </a:p>
          <a:p>
            <a:pPr lvl="1"/>
            <a:r>
              <a:rPr lang="en-US" dirty="0" smtClean="0"/>
              <a:t>A collection of software tools collaboratively developed which can be integrated to provide a comprehensive and scalable control system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Ten Great Things About EPICS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It is free.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It is Open Source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There are lots of users.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All you need to know to access data is a PV name.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You can pick the best tools out there ...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... or build your own.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The boring stuff is already done.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There is a lot of expertise available.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A good contribution becomes internationally known.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It doesn't matter whether you need 10 PVs or 10 Million PVs. It scales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EPICS and Experiments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do you start?</a:t>
            </a:r>
          </a:p>
          <a:p>
            <a:pPr lvl="1"/>
            <a:r>
              <a:rPr lang="en-GB" dirty="0" smtClean="0"/>
              <a:t>Download and build EPICS</a:t>
            </a:r>
          </a:p>
          <a:p>
            <a:pPr lvl="2"/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www.aps.anl.gov/epics/base/index.php</a:t>
            </a:r>
            <a:endParaRPr lang="en-GB" dirty="0" smtClean="0"/>
          </a:p>
          <a:p>
            <a:pPr lvl="2"/>
            <a:r>
              <a:rPr lang="en-GB" dirty="0" smtClean="0"/>
              <a:t>Don’t forget to read the manual!</a:t>
            </a:r>
          </a:p>
          <a:p>
            <a:pPr lvl="1"/>
            <a:r>
              <a:rPr lang="en-GB" dirty="0" smtClean="0"/>
              <a:t>Download and build some clients</a:t>
            </a:r>
          </a:p>
          <a:p>
            <a:pPr lvl="2"/>
            <a:r>
              <a:rPr lang="en-GB" dirty="0">
                <a:hlinkClick r:id="rId3"/>
              </a:rPr>
              <a:t>http://www.aps.anl.gov/epics/extensions/index.php</a:t>
            </a:r>
            <a:endParaRPr lang="en-GB" dirty="0" smtClean="0"/>
          </a:p>
          <a:p>
            <a:pPr lvl="1"/>
            <a:r>
              <a:rPr lang="en-GB" dirty="0" smtClean="0"/>
              <a:t>Download and build some </a:t>
            </a:r>
            <a:r>
              <a:rPr lang="en-GB" dirty="0" err="1" smtClean="0"/>
              <a:t>synApps</a:t>
            </a:r>
            <a:r>
              <a:rPr lang="en-GB" dirty="0" smtClean="0"/>
              <a:t> support modules</a:t>
            </a:r>
            <a:endParaRPr lang="en-GB" dirty="0"/>
          </a:p>
          <a:p>
            <a:pPr lvl="2"/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www.aps.anl.gov/bcda/synApps/index.php</a:t>
            </a:r>
            <a:endParaRPr lang="en-GB" dirty="0"/>
          </a:p>
          <a:p>
            <a:pPr lvl="1"/>
            <a:r>
              <a:rPr lang="en-GB" dirty="0" smtClean="0"/>
              <a:t>And </a:t>
            </a:r>
            <a:r>
              <a:rPr lang="en-GB" dirty="0"/>
              <a:t>d</a:t>
            </a:r>
            <a:r>
              <a:rPr lang="en-GB" dirty="0" smtClean="0"/>
              <a:t>on’t hesitate to ask the mailing list if you have problems</a:t>
            </a:r>
          </a:p>
          <a:p>
            <a:pPr lvl="2"/>
            <a:r>
              <a:rPr lang="en-GB" dirty="0">
                <a:hlinkClick r:id="rId5"/>
              </a:rPr>
              <a:t>http://</a:t>
            </a:r>
            <a:r>
              <a:rPr lang="en-GB" dirty="0" smtClean="0">
                <a:hlinkClick r:id="rId5"/>
              </a:rPr>
              <a:t>www.aps.anl.gov/epics/tech-talk/index.php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synApps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areaDetector</a:t>
            </a:r>
            <a:endParaRPr lang="en-US" dirty="0" smtClean="0"/>
          </a:p>
          <a:p>
            <a:pPr lvl="1"/>
            <a:r>
              <a:rPr lang="en-US" dirty="0" smtClean="0"/>
              <a:t>Support </a:t>
            </a:r>
            <a:r>
              <a:rPr lang="en-US" dirty="0"/>
              <a:t>for area (i.e., 2-D, or image) detectors, including CCDs, pixel array detectors, and online imaging plates. This module replaces the </a:t>
            </a:r>
            <a:r>
              <a:rPr lang="en-US" dirty="0" err="1"/>
              <a:t>ccd</a:t>
            </a:r>
            <a:r>
              <a:rPr lang="en-US" dirty="0"/>
              <a:t> and </a:t>
            </a:r>
            <a:r>
              <a:rPr lang="en-US" dirty="0" err="1"/>
              <a:t>pilatus</a:t>
            </a:r>
            <a:r>
              <a:rPr lang="en-US" dirty="0"/>
              <a:t> modules.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utosave</a:t>
            </a:r>
            <a:endParaRPr lang="en-US" dirty="0" smtClean="0"/>
          </a:p>
          <a:p>
            <a:pPr lvl="1"/>
            <a:r>
              <a:rPr lang="en-US" dirty="0" smtClean="0"/>
              <a:t>Support </a:t>
            </a:r>
            <a:r>
              <a:rPr lang="en-US" dirty="0"/>
              <a:t>for saving software parameters at run time, and restoring them during the next reboot. </a:t>
            </a:r>
            <a:r>
              <a:rPr lang="en-US" dirty="0" err="1"/>
              <a:t>Autosave</a:t>
            </a:r>
            <a:r>
              <a:rPr lang="en-US" dirty="0"/>
              <a:t> is also a way to initialize array PV's at boot time.</a:t>
            </a:r>
          </a:p>
          <a:p>
            <a:r>
              <a:rPr lang="en-US" dirty="0" smtClean="0"/>
              <a:t>busy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busy record, which allows developers more ways to indicate when an operation is complete. Previously, this record was provided by the </a:t>
            </a:r>
            <a:r>
              <a:rPr lang="en-US" dirty="0" err="1"/>
              <a:t>sscan</a:t>
            </a:r>
            <a:r>
              <a:rPr lang="en-US" dirty="0"/>
              <a:t> module, because the </a:t>
            </a:r>
            <a:r>
              <a:rPr lang="en-US" dirty="0" err="1"/>
              <a:t>sscan</a:t>
            </a:r>
            <a:r>
              <a:rPr lang="en-US" dirty="0"/>
              <a:t> record is one of its beneficiaries.</a:t>
            </a:r>
          </a:p>
          <a:p>
            <a:r>
              <a:rPr lang="en-US" dirty="0" smtClean="0"/>
              <a:t>calc</a:t>
            </a:r>
          </a:p>
          <a:p>
            <a:pPr lvl="1"/>
            <a:r>
              <a:rPr lang="en-US" dirty="0" smtClean="0"/>
              <a:t>Run-time </a:t>
            </a:r>
            <a:r>
              <a:rPr lang="en-US" dirty="0"/>
              <a:t>expression evaluation, derived from the </a:t>
            </a:r>
            <a:r>
              <a:rPr lang="en-US" dirty="0" err="1"/>
              <a:t>calcout</a:t>
            </a:r>
            <a:r>
              <a:rPr lang="en-US" dirty="0"/>
              <a:t> record in EPICS base, and extended to operate on strings, arrays, and to implement coupled expressions.</a:t>
            </a:r>
          </a:p>
          <a:p>
            <a:r>
              <a:rPr lang="en-US" dirty="0" err="1" smtClean="0"/>
              <a:t>camac</a:t>
            </a:r>
            <a:endParaRPr lang="en-US" dirty="0" smtClean="0"/>
          </a:p>
          <a:p>
            <a:pPr lvl="1"/>
            <a:r>
              <a:rPr lang="en-US" dirty="0" smtClean="0"/>
              <a:t>Support </a:t>
            </a:r>
            <a:r>
              <a:rPr lang="en-US" dirty="0"/>
              <a:t>for CAMAC hardware.</a:t>
            </a:r>
          </a:p>
          <a:p>
            <a:r>
              <a:rPr lang="en-US" dirty="0" smtClean="0"/>
              <a:t>dac128V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upport </a:t>
            </a:r>
            <a:r>
              <a:rPr lang="en-US" dirty="0"/>
              <a:t>for an </a:t>
            </a:r>
            <a:r>
              <a:rPr lang="en-US" dirty="0" err="1"/>
              <a:t>IndustryPack</a:t>
            </a:r>
            <a:r>
              <a:rPr lang="en-US" dirty="0"/>
              <a:t> DAC module.</a:t>
            </a:r>
          </a:p>
          <a:p>
            <a:r>
              <a:rPr lang="en-US" dirty="0" err="1" smtClean="0"/>
              <a:t>delaygen</a:t>
            </a:r>
            <a:endParaRPr lang="en-US" dirty="0" smtClean="0"/>
          </a:p>
          <a:p>
            <a:pPr lvl="1"/>
            <a:r>
              <a:rPr lang="en-US" dirty="0" smtClean="0"/>
              <a:t>Support </a:t>
            </a:r>
            <a:r>
              <a:rPr lang="en-US" dirty="0"/>
              <a:t>for delay generators, including the SRS DG645, Colby Instruments PDL100A, and </a:t>
            </a:r>
            <a:r>
              <a:rPr lang="en-US" dirty="0" err="1"/>
              <a:t>Gigabaudics</a:t>
            </a:r>
            <a:r>
              <a:rPr lang="en-US" dirty="0"/>
              <a:t> PADL3.</a:t>
            </a:r>
          </a:p>
          <a:p>
            <a:r>
              <a:rPr lang="en-US" dirty="0" err="1" smtClean="0"/>
              <a:t>dxp</a:t>
            </a:r>
            <a:endParaRPr lang="en-US" dirty="0" smtClean="0"/>
          </a:p>
          <a:p>
            <a:pPr lvl="1"/>
            <a:r>
              <a:rPr lang="en-US" dirty="0" smtClean="0"/>
              <a:t>Support </a:t>
            </a:r>
            <a:r>
              <a:rPr lang="en-US" dirty="0"/>
              <a:t>for X-Ray Instrumentation </a:t>
            </a:r>
            <a:r>
              <a:rPr lang="en-US" dirty="0" err="1"/>
              <a:t>Associates's</a:t>
            </a:r>
            <a:r>
              <a:rPr lang="en-US" dirty="0"/>
              <a:t> DXP digital signal processor</a:t>
            </a:r>
          </a:p>
          <a:p>
            <a:r>
              <a:rPr lang="en-US" dirty="0" err="1" smtClean="0"/>
              <a:t>ebrick</a:t>
            </a:r>
            <a:endParaRPr lang="en-US" dirty="0" smtClean="0"/>
          </a:p>
          <a:p>
            <a:pPr lvl="1"/>
            <a:r>
              <a:rPr lang="en-US" dirty="0" smtClean="0"/>
              <a:t>Support </a:t>
            </a:r>
            <a:r>
              <a:rPr lang="en-US" dirty="0"/>
              <a:t>and sample application for low-cost PC-104 and </a:t>
            </a:r>
            <a:r>
              <a:rPr lang="en-US" dirty="0" err="1"/>
              <a:t>uCDIMM</a:t>
            </a:r>
            <a:r>
              <a:rPr lang="en-US" dirty="0"/>
              <a:t> based IOC.</a:t>
            </a:r>
          </a:p>
          <a:p>
            <a:r>
              <a:rPr lang="en-US" dirty="0" err="1" smtClean="0"/>
              <a:t>ip</a:t>
            </a:r>
            <a:endParaRPr lang="en-US" dirty="0" smtClean="0"/>
          </a:p>
          <a:p>
            <a:pPr lvl="1"/>
            <a:r>
              <a:rPr lang="en-US" dirty="0" smtClean="0"/>
              <a:t>Support </a:t>
            </a:r>
            <a:r>
              <a:rPr lang="en-US" dirty="0"/>
              <a:t>for various serial, and other message-based, devices.</a:t>
            </a:r>
          </a:p>
          <a:p>
            <a:r>
              <a:rPr lang="en-US" dirty="0" smtClean="0"/>
              <a:t>ip330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for an </a:t>
            </a:r>
            <a:r>
              <a:rPr lang="en-US" dirty="0" err="1"/>
              <a:t>IndustryPack</a:t>
            </a:r>
            <a:r>
              <a:rPr lang="en-US" dirty="0"/>
              <a:t> ADC </a:t>
            </a:r>
            <a:r>
              <a:rPr lang="en-US" dirty="0" smtClean="0"/>
              <a:t>module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synApps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ipUnidig</a:t>
            </a:r>
            <a:endParaRPr lang="en-US" dirty="0" smtClean="0"/>
          </a:p>
          <a:p>
            <a:pPr lvl="1"/>
            <a:r>
              <a:rPr lang="en-US" dirty="0" smtClean="0"/>
              <a:t>Support for an </a:t>
            </a:r>
            <a:r>
              <a:rPr lang="en-US" dirty="0" err="1" smtClean="0"/>
              <a:t>IndustryPack</a:t>
            </a:r>
            <a:r>
              <a:rPr lang="en-US" dirty="0" smtClean="0"/>
              <a:t> digital I/O module</a:t>
            </a:r>
          </a:p>
          <a:p>
            <a:r>
              <a:rPr lang="en-US" dirty="0" smtClean="0"/>
              <a:t>love</a:t>
            </a:r>
          </a:p>
          <a:p>
            <a:pPr lvl="1"/>
            <a:r>
              <a:rPr lang="en-US" dirty="0" smtClean="0"/>
              <a:t>Support for Love controllers</a:t>
            </a:r>
          </a:p>
          <a:p>
            <a:r>
              <a:rPr lang="en-US" dirty="0" err="1" smtClean="0"/>
              <a:t>mca</a:t>
            </a:r>
            <a:endParaRPr lang="en-US" dirty="0" smtClean="0"/>
          </a:p>
          <a:p>
            <a:pPr lvl="1"/>
            <a:r>
              <a:rPr lang="en-US" dirty="0" smtClean="0"/>
              <a:t>Support for multichannel analyzers and multichannel </a:t>
            </a:r>
            <a:r>
              <a:rPr lang="en-US" dirty="0" err="1" smtClean="0"/>
              <a:t>scalers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modbus</a:t>
            </a:r>
            <a:endParaRPr lang="en-US" dirty="0" smtClean="0"/>
          </a:p>
          <a:p>
            <a:pPr lvl="1"/>
            <a:r>
              <a:rPr lang="en-US" dirty="0" smtClean="0"/>
              <a:t>Support for </a:t>
            </a:r>
            <a:r>
              <a:rPr lang="en-US" dirty="0" err="1" smtClean="0"/>
              <a:t>ModBus</a:t>
            </a:r>
            <a:r>
              <a:rPr lang="en-US" dirty="0" smtClean="0"/>
              <a:t>-protocol devices over TCP, serial RTU, and serial ASCII links</a:t>
            </a:r>
          </a:p>
          <a:p>
            <a:r>
              <a:rPr lang="en-US" dirty="0" smtClean="0"/>
              <a:t>motor</a:t>
            </a:r>
          </a:p>
          <a:p>
            <a:pPr lvl="1"/>
            <a:r>
              <a:rPr lang="en-US" dirty="0" smtClean="0"/>
              <a:t>Support for motors</a:t>
            </a:r>
          </a:p>
          <a:p>
            <a:r>
              <a:rPr lang="en-US" dirty="0" smtClean="0"/>
              <a:t>optics</a:t>
            </a:r>
          </a:p>
          <a:p>
            <a:pPr lvl="1"/>
            <a:r>
              <a:rPr lang="en-US" dirty="0" smtClean="0"/>
              <a:t>Support for optical tables, </a:t>
            </a:r>
            <a:r>
              <a:rPr lang="en-US" dirty="0" err="1" smtClean="0"/>
              <a:t>monochromators</a:t>
            </a:r>
            <a:r>
              <a:rPr lang="en-US" dirty="0" smtClean="0"/>
              <a:t>, slits, etc.</a:t>
            </a:r>
          </a:p>
          <a:p>
            <a:r>
              <a:rPr lang="en-US" dirty="0" err="1" smtClean="0"/>
              <a:t>quadEM</a:t>
            </a:r>
            <a:endParaRPr lang="en-US" dirty="0" smtClean="0"/>
          </a:p>
          <a:p>
            <a:pPr lvl="1"/>
            <a:r>
              <a:rPr lang="en-US" dirty="0" smtClean="0"/>
              <a:t>Support for an APS-developed 4-channel electrometer</a:t>
            </a:r>
          </a:p>
          <a:p>
            <a:r>
              <a:rPr lang="en-US" dirty="0" err="1" smtClean="0"/>
              <a:t>softGlue</a:t>
            </a:r>
            <a:endParaRPr lang="en-US" dirty="0" smtClean="0"/>
          </a:p>
          <a:p>
            <a:pPr lvl="1"/>
            <a:r>
              <a:rPr lang="en-US" dirty="0" smtClean="0"/>
              <a:t>Support for user-programmed "wiring" of custom FPGA content loaded into an </a:t>
            </a:r>
            <a:r>
              <a:rPr lang="en-US" dirty="0" err="1" smtClean="0"/>
              <a:t>Acromag</a:t>
            </a:r>
            <a:r>
              <a:rPr lang="en-US" dirty="0" smtClean="0"/>
              <a:t> IP-EP201 module.</a:t>
            </a:r>
          </a:p>
          <a:p>
            <a:r>
              <a:rPr lang="en-US" dirty="0" err="1" smtClean="0"/>
              <a:t>sscan</a:t>
            </a:r>
            <a:endParaRPr lang="en-US" dirty="0" smtClean="0"/>
          </a:p>
          <a:p>
            <a:pPr lvl="1"/>
            <a:r>
              <a:rPr lang="en-US" dirty="0" smtClean="0"/>
              <a:t>Support for scans (programmed control and data acquisition).</a:t>
            </a:r>
          </a:p>
          <a:p>
            <a:r>
              <a:rPr lang="en-US" dirty="0" smtClean="0"/>
              <a:t>std</a:t>
            </a:r>
          </a:p>
          <a:p>
            <a:pPr lvl="1"/>
            <a:r>
              <a:rPr lang="en-US" dirty="0" smtClean="0"/>
              <a:t>Miscellaneous EPICS support, including the </a:t>
            </a:r>
            <a:r>
              <a:rPr lang="en-US" dirty="0" err="1" smtClean="0"/>
              <a:t>epid</a:t>
            </a:r>
            <a:r>
              <a:rPr lang="en-US" dirty="0" smtClean="0"/>
              <a:t> (extended PID), </a:t>
            </a:r>
            <a:r>
              <a:rPr lang="en-US" dirty="0" err="1" smtClean="0"/>
              <a:t>scaler</a:t>
            </a:r>
            <a:r>
              <a:rPr lang="en-US" dirty="0" smtClean="0"/>
              <a:t>, </a:t>
            </a:r>
            <a:r>
              <a:rPr lang="en-US" dirty="0" err="1" smtClean="0"/>
              <a:t>sseq</a:t>
            </a:r>
            <a:r>
              <a:rPr lang="en-US" dirty="0" smtClean="0"/>
              <a:t> (string sequence), and timestamp records; and </a:t>
            </a:r>
            <a:r>
              <a:rPr lang="en-US" dirty="0" err="1" smtClean="0"/>
              <a:t>pvHistory</a:t>
            </a:r>
            <a:r>
              <a:rPr lang="en-US" dirty="0" smtClean="0"/>
              <a:t> support.</a:t>
            </a:r>
          </a:p>
          <a:p>
            <a:r>
              <a:rPr lang="en-US" dirty="0" smtClean="0"/>
              <a:t>stream</a:t>
            </a:r>
          </a:p>
          <a:p>
            <a:pPr lvl="1"/>
            <a:r>
              <a:rPr lang="en-US" dirty="0" smtClean="0"/>
              <a:t>Dirk </a:t>
            </a:r>
            <a:r>
              <a:rPr lang="en-US" dirty="0" err="1" smtClean="0"/>
              <a:t>Zimoch's</a:t>
            </a:r>
            <a:r>
              <a:rPr lang="en-US" dirty="0" smtClean="0"/>
              <a:t> </a:t>
            </a:r>
            <a:r>
              <a:rPr lang="en-US" dirty="0" err="1" smtClean="0"/>
              <a:t>streamDevice</a:t>
            </a:r>
            <a:r>
              <a:rPr lang="en-US" dirty="0" smtClean="0"/>
              <a:t>, in a module-flavored wrapper.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synApps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utils</a:t>
            </a:r>
            <a:endParaRPr lang="en-US" dirty="0" smtClean="0"/>
          </a:p>
          <a:p>
            <a:pPr lvl="1"/>
            <a:r>
              <a:rPr lang="en-US" dirty="0" smtClean="0"/>
              <a:t>Miscellaneous tools, including support for converting an application from one version of </a:t>
            </a:r>
            <a:r>
              <a:rPr lang="en-US" dirty="0" err="1" smtClean="0"/>
              <a:t>synApps</a:t>
            </a:r>
            <a:r>
              <a:rPr lang="en-US" dirty="0" smtClean="0"/>
              <a:t> to another; support for the MDA file format, written by the </a:t>
            </a:r>
            <a:r>
              <a:rPr lang="en-US" dirty="0" err="1" smtClean="0"/>
              <a:t>sscan</a:t>
            </a:r>
            <a:r>
              <a:rPr lang="en-US" dirty="0" smtClean="0"/>
              <a:t> module; and support for EPICS-application prototyping.</a:t>
            </a:r>
          </a:p>
          <a:p>
            <a:r>
              <a:rPr lang="en-US" dirty="0" err="1" smtClean="0"/>
              <a:t>vac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Support for vacuum controllers</a:t>
            </a:r>
          </a:p>
          <a:p>
            <a:r>
              <a:rPr lang="en-US" dirty="0" err="1" smtClean="0"/>
              <a:t>vme</a:t>
            </a:r>
            <a:endParaRPr lang="en-US" dirty="0" smtClean="0"/>
          </a:p>
          <a:p>
            <a:pPr lvl="1"/>
            <a:r>
              <a:rPr lang="en-US" dirty="0" smtClean="0"/>
              <a:t>Support for VME hardware</a:t>
            </a:r>
          </a:p>
          <a:p>
            <a:r>
              <a:rPr lang="en-US" dirty="0" smtClean="0"/>
              <a:t>xxx</a:t>
            </a:r>
          </a:p>
          <a:p>
            <a:pPr lvl="1"/>
            <a:r>
              <a:rPr lang="en-US" dirty="0" smtClean="0"/>
              <a:t>Sample user-application directory</a:t>
            </a:r>
          </a:p>
          <a:p>
            <a:pPr lvl="0"/>
            <a:r>
              <a:rPr lang="en-GB" dirty="0" err="1" smtClean="0"/>
              <a:t>allenBradley</a:t>
            </a:r>
            <a:endParaRPr lang="en-GB" dirty="0" smtClean="0"/>
          </a:p>
          <a:p>
            <a:pPr lvl="1"/>
            <a:r>
              <a:rPr lang="en-GB" dirty="0" smtClean="0"/>
              <a:t>for communicating with Allen Bradley PLC's (ANL)</a:t>
            </a:r>
          </a:p>
          <a:p>
            <a:pPr lvl="0"/>
            <a:r>
              <a:rPr lang="en-GB" dirty="0" err="1" smtClean="0"/>
              <a:t>ipac</a:t>
            </a:r>
            <a:endParaRPr lang="en-GB" dirty="0" smtClean="0"/>
          </a:p>
          <a:p>
            <a:pPr lvl="1"/>
            <a:r>
              <a:rPr lang="en-GB" dirty="0" smtClean="0"/>
              <a:t>required for </a:t>
            </a:r>
            <a:r>
              <a:rPr lang="en-GB" dirty="0" err="1" smtClean="0"/>
              <a:t>IndustryPack</a:t>
            </a:r>
            <a:r>
              <a:rPr lang="en-GB" dirty="0" smtClean="0"/>
              <a:t> support (ANL)</a:t>
            </a:r>
          </a:p>
          <a:p>
            <a:pPr lvl="0"/>
            <a:r>
              <a:rPr lang="en-GB" dirty="0" err="1" smtClean="0"/>
              <a:t>asyn</a:t>
            </a:r>
            <a:endParaRPr lang="en-GB" dirty="0" smtClean="0"/>
          </a:p>
          <a:p>
            <a:pPr lvl="1"/>
            <a:r>
              <a:rPr lang="en-GB" dirty="0" smtClean="0"/>
              <a:t>required by many modules (ANL)</a:t>
            </a:r>
          </a:p>
          <a:p>
            <a:pPr lvl="0"/>
            <a:r>
              <a:rPr lang="en-GB" dirty="0" err="1" smtClean="0"/>
              <a:t>seq</a:t>
            </a:r>
            <a:endParaRPr lang="en-GB" dirty="0" smtClean="0"/>
          </a:p>
          <a:p>
            <a:pPr lvl="1"/>
            <a:r>
              <a:rPr lang="en-GB" dirty="0" smtClean="0"/>
              <a:t>for SNL programs in </a:t>
            </a:r>
            <a:r>
              <a:rPr lang="en-GB" dirty="0" err="1" smtClean="0"/>
              <a:t>synApps</a:t>
            </a:r>
            <a:r>
              <a:rPr lang="en-GB" dirty="0" smtClean="0"/>
              <a:t> (BESSY)</a:t>
            </a:r>
          </a:p>
          <a:p>
            <a:pPr lvl="0"/>
            <a:r>
              <a:rPr lang="en-GB" dirty="0" smtClean="0"/>
              <a:t>stream</a:t>
            </a:r>
          </a:p>
          <a:p>
            <a:pPr lvl="1"/>
            <a:r>
              <a:rPr lang="en-GB" dirty="0" smtClean="0"/>
              <a:t>configurable device support for message-based devices (PSI)</a:t>
            </a:r>
          </a:p>
          <a:p>
            <a:pPr lvl="0"/>
            <a:r>
              <a:rPr lang="en-GB" dirty="0" err="1" smtClean="0"/>
              <a:t>devIocStats</a:t>
            </a:r>
            <a:endParaRPr lang="en-GB" dirty="0" smtClean="0"/>
          </a:p>
          <a:p>
            <a:pPr lvl="1"/>
            <a:r>
              <a:rPr lang="en-GB" dirty="0" smtClean="0"/>
              <a:t>IOC statistics, replaces </a:t>
            </a:r>
            <a:r>
              <a:rPr lang="en-GB" dirty="0" err="1" smtClean="0"/>
              <a:t>vxStats</a:t>
            </a:r>
            <a:r>
              <a:rPr lang="en-GB" dirty="0" smtClean="0"/>
              <a:t> (SLAC)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EPICS and Experiments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PV’s are fine, but how do you:</a:t>
            </a:r>
          </a:p>
          <a:p>
            <a:pPr lvl="1"/>
            <a:r>
              <a:rPr lang="en-GB" dirty="0" smtClean="0"/>
              <a:t>Program a command/response object method paradigm when all EPICS can do is get/set and publish/subscribe simple primitive PV’s?</a:t>
            </a:r>
          </a:p>
          <a:p>
            <a:pPr lvl="1"/>
            <a:r>
              <a:rPr lang="en-GB" dirty="0" smtClean="0"/>
              <a:t>Work with structured data when all you have is primitive types?</a:t>
            </a:r>
          </a:p>
          <a:p>
            <a:pPr lvl="1"/>
            <a:r>
              <a:rPr lang="en-GB" dirty="0" smtClean="0"/>
              <a:t>Provide all the real-time </a:t>
            </a:r>
            <a:r>
              <a:rPr lang="en-GB" dirty="0" err="1" smtClean="0"/>
              <a:t>stateful</a:t>
            </a:r>
            <a:r>
              <a:rPr lang="en-GB" dirty="0" smtClean="0"/>
              <a:t> control that modern complex experimental instrumentation requires?</a:t>
            </a:r>
          </a:p>
          <a:p>
            <a:pPr lvl="1"/>
            <a:r>
              <a:rPr lang="en-GB" dirty="0" smtClean="0"/>
              <a:t>Provide </a:t>
            </a:r>
            <a:r>
              <a:rPr lang="en-GB" dirty="0"/>
              <a:t>an interface for an inexperienced scientist when all you have all these busy engineering screens</a:t>
            </a:r>
            <a:r>
              <a:rPr lang="en-GB" dirty="0" smtClean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EPICS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EE80FF5120944A8F67DF271209D36" ma:contentTypeVersion="0" ma:contentTypeDescription="Create a new document." ma:contentTypeScope="" ma:versionID="a5e3459b120ebc5c0b8f7e77f8b991a5">
  <xsd:schema xmlns:xsd="http://www.w3.org/2001/XMLSchema" xmlns:p="http://schemas.microsoft.com/office/2006/metadata/properties" xmlns:ns2="0FE8BE36-12F5-4409-A8F6-7DF271209D36" targetNamespace="http://schemas.microsoft.com/office/2006/metadata/properties" ma:root="true" ma:fieldsID="5a7ed1b3d27161cdac92a7202d38761f" ns2:_="">
    <xsd:import namespace="0FE8BE36-12F5-4409-A8F6-7DF271209D36"/>
    <xsd:element name="properties">
      <xsd:complexType>
        <xsd:sequence>
          <xsd:element name="documentManagement">
            <xsd:complexType>
              <xsd:all>
                <xsd:element ref="ns2:Author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0FE8BE36-12F5-4409-A8F6-7DF271209D36" elementFormDefault="qualified">
    <xsd:import namespace="http://schemas.microsoft.com/office/2006/documentManagement/types"/>
    <xsd:element name="Author0" ma:index="8" ma:displayName="Author" ma:internalName="Author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Author0 xmlns="0FE8BE36-12F5-4409-A8F6-7DF271209D36">Nick Rees</Author0>
  </documentManagement>
</p:properties>
</file>

<file path=customXml/itemProps1.xml><?xml version="1.0" encoding="utf-8"?>
<ds:datastoreItem xmlns:ds="http://schemas.openxmlformats.org/officeDocument/2006/customXml" ds:itemID="{2B39C521-B8FD-48FC-AFE2-B57F323FA7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7C539E-C5E8-4324-AF27-2E5FBC15B4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E8BE36-12F5-4409-A8F6-7DF271209D3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DF5667E-E6B2-48A3-851B-75B2A231EC30}">
  <ds:schemaRefs>
    <ds:schemaRef ds:uri="http://schemas.microsoft.com/office/2006/metadata/properties"/>
    <ds:schemaRef ds:uri="0FE8BE36-12F5-4409-A8F6-7DF271209D3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DiamondWhite</Template>
  <TotalTime>2472</TotalTime>
  <Words>1029</Words>
  <Application>Microsoft Office PowerPoint</Application>
  <PresentationFormat>On-screen Show (4:3)</PresentationFormat>
  <Paragraphs>177</Paragraphs>
  <Slides>13</Slides>
  <Notes>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DiamondWhite</vt:lpstr>
      <vt:lpstr>Visio</vt:lpstr>
      <vt:lpstr>EPICS for Experiments</vt:lpstr>
      <vt:lpstr>Programme</vt:lpstr>
      <vt:lpstr>What is EPICS?</vt:lpstr>
      <vt:lpstr>Ten Great Things About EPICS</vt:lpstr>
      <vt:lpstr>EPICS and Experiments</vt:lpstr>
      <vt:lpstr>synApps</vt:lpstr>
      <vt:lpstr>synApps</vt:lpstr>
      <vt:lpstr>synApps</vt:lpstr>
      <vt:lpstr>EPICS and Experiments</vt:lpstr>
      <vt:lpstr>EPICS completion reporting</vt:lpstr>
      <vt:lpstr>Structured Data</vt:lpstr>
      <vt:lpstr>Scientific Interface</vt:lpstr>
      <vt:lpstr>In Summary</vt:lpstr>
    </vt:vector>
  </TitlesOfParts>
  <Company>Diamond Light Source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Developments</dc:title>
  <dc:creator>Nick Rees</dc:creator>
  <cp:lastModifiedBy>Nick Rees</cp:lastModifiedBy>
  <cp:revision>259</cp:revision>
  <dcterms:created xsi:type="dcterms:W3CDTF">2011-05-04T09:05:17Z</dcterms:created>
  <dcterms:modified xsi:type="dcterms:W3CDTF">2013-04-29T22:36:54Z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number">
    <vt:lpwstr>SCI-SAD-SCAAP-013</vt:lpwstr>
  </property>
  <property fmtid="{D5CDD505-2E9C-101B-9397-08002B2CF9AE}" pid="3" name="ContentTypeId">
    <vt:lpwstr>0x01010036BEE80FF5120944A8F67DF271209D36</vt:lpwstr>
  </property>
</Properties>
</file>